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66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 flipH="1">
              <a:off x="-2" y="1562"/>
              <a:ext cx="5763" cy="639"/>
              <a:chOff x="-3" y="1562"/>
              <a:chExt cx="5763" cy="639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 rot="-5400000">
                <a:off x="2558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 rot="-5400000">
                <a:off x="1322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 rot="-5400000">
                <a:off x="-58" y="1753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0"/>
              <p:cNvSpPr>
                <a:spLocks/>
              </p:cNvSpPr>
              <p:nvPr/>
            </p:nvSpPr>
            <p:spPr bwMode="ltGray">
              <a:xfrm rot="-5400000">
                <a:off x="154" y="1727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1"/>
              <p:cNvSpPr>
                <a:spLocks/>
              </p:cNvSpPr>
              <p:nvPr/>
            </p:nvSpPr>
            <p:spPr bwMode="ltGray">
              <a:xfrm rot="-5400000">
                <a:off x="3210" y="1665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13"/>
              <p:cNvSpPr>
                <a:spLocks/>
              </p:cNvSpPr>
              <p:nvPr/>
            </p:nvSpPr>
            <p:spPr bwMode="ltGray">
              <a:xfrm rot="-5400000">
                <a:off x="1828" y="1748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Freeform 15"/>
              <p:cNvSpPr>
                <a:spLocks/>
              </p:cNvSpPr>
              <p:nvPr/>
            </p:nvSpPr>
            <p:spPr bwMode="ltGray">
              <a:xfrm rot="-5400000">
                <a:off x="2328" y="1695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Freeform 16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17"/>
              <p:cNvSpPr>
                <a:spLocks/>
              </p:cNvSpPr>
              <p:nvPr/>
            </p:nvSpPr>
            <p:spPr bwMode="ltGray">
              <a:xfrm rot="-5400000">
                <a:off x="4076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18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19"/>
              <p:cNvSpPr>
                <a:spLocks/>
              </p:cNvSpPr>
              <p:nvPr/>
            </p:nvSpPr>
            <p:spPr bwMode="ltGray">
              <a:xfrm rot="-5400000">
                <a:off x="4582" y="1748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20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21"/>
              <p:cNvSpPr>
                <a:spLocks/>
              </p:cNvSpPr>
              <p:nvPr/>
            </p:nvSpPr>
            <p:spPr bwMode="ltGray">
              <a:xfrm rot="-5400000">
                <a:off x="5082" y="1695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22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23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24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65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66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dt" sz="half" idx="10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2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E08B030-9FBC-4D8E-B2DE-A92FDE269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9E5E4-E011-422E-9ECA-9B6411BEC9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ADD0A-10FF-4014-97B1-EF3EE59C25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C26B4-7873-4823-9C98-48CC9EBFF9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AC02C-CD41-474A-B2B2-02F88316A7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0E9F6-39FA-441C-9929-228CCE7BD5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73ED5-9F74-499F-A446-6E8E8B9C9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5FEC3-E439-48C8-97EC-3839F0D2FD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E0181-4935-4812-B0F0-13E9D82A0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770E3-EEEF-40A7-A3A6-AA97353CEB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F4A4F-B79C-4FB8-BA1C-3B3920960B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9220" name="Freeform 4"/>
              <p:cNvSpPr>
                <a:spLocks/>
              </p:cNvSpPr>
              <p:nvPr/>
            </p:nvSpPr>
            <p:spPr bwMode="ltGray">
              <a:xfrm rot="-5400000">
                <a:off x="2556" y="-991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21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22" name="Freeform 6"/>
              <p:cNvSpPr>
                <a:spLocks/>
              </p:cNvSpPr>
              <p:nvPr/>
            </p:nvSpPr>
            <p:spPr bwMode="ltGray">
              <a:xfrm rot="-5400000">
                <a:off x="978" y="1670"/>
                <a:ext cx="624" cy="4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23" name="Freeform 7"/>
              <p:cNvSpPr>
                <a:spLocks/>
              </p:cNvSpPr>
              <p:nvPr/>
            </p:nvSpPr>
            <p:spPr bwMode="ltGray">
              <a:xfrm rot="-5400000">
                <a:off x="-61" y="1754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24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25" name="Freeform 9"/>
              <p:cNvSpPr>
                <a:spLocks/>
              </p:cNvSpPr>
              <p:nvPr/>
            </p:nvSpPr>
            <p:spPr bwMode="ltGray">
              <a:xfrm rot="-5400000">
                <a:off x="440" y="1699"/>
                <a:ext cx="624" cy="36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26" name="Freeform 10"/>
              <p:cNvSpPr>
                <a:spLocks/>
              </p:cNvSpPr>
              <p:nvPr/>
            </p:nvSpPr>
            <p:spPr bwMode="ltGray">
              <a:xfrm rot="-5400000">
                <a:off x="154" y="1728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27" name="Freeform 11"/>
              <p:cNvSpPr>
                <a:spLocks/>
              </p:cNvSpPr>
              <p:nvPr/>
            </p:nvSpPr>
            <p:spPr bwMode="ltGray">
              <a:xfrm rot="-5400000">
                <a:off x="3205" y="1663"/>
                <a:ext cx="624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28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29" name="Freeform 13"/>
              <p:cNvSpPr>
                <a:spLocks/>
              </p:cNvSpPr>
              <p:nvPr/>
            </p:nvSpPr>
            <p:spPr bwMode="ltGray">
              <a:xfrm rot="-5400000">
                <a:off x="1829" y="1747"/>
                <a:ext cx="624" cy="256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30" name="Freeform 14"/>
              <p:cNvSpPr>
                <a:spLocks/>
              </p:cNvSpPr>
              <p:nvPr/>
            </p:nvSpPr>
            <p:spPr bwMode="ltGray">
              <a:xfrm rot="-5400000">
                <a:off x="2549" y="1729"/>
                <a:ext cx="624" cy="29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31" name="Freeform 15"/>
              <p:cNvSpPr>
                <a:spLocks/>
              </p:cNvSpPr>
              <p:nvPr/>
            </p:nvSpPr>
            <p:spPr bwMode="ltGray">
              <a:xfrm rot="-5400000">
                <a:off x="2330" y="1695"/>
                <a:ext cx="624" cy="3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32" name="Freeform 16"/>
              <p:cNvSpPr>
                <a:spLocks/>
              </p:cNvSpPr>
              <p:nvPr/>
            </p:nvSpPr>
            <p:spPr bwMode="ltGray">
              <a:xfrm rot="-5400000">
                <a:off x="2041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33" name="Freeform 17"/>
              <p:cNvSpPr>
                <a:spLocks/>
              </p:cNvSpPr>
              <p:nvPr/>
            </p:nvSpPr>
            <p:spPr bwMode="ltGray">
              <a:xfrm rot="-5400000">
                <a:off x="4074" y="1665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34" name="Freeform 18"/>
              <p:cNvSpPr>
                <a:spLocks/>
              </p:cNvSpPr>
              <p:nvPr/>
            </p:nvSpPr>
            <p:spPr bwMode="ltGray">
              <a:xfrm rot="-5400000">
                <a:off x="3729" y="1666"/>
                <a:ext cx="624" cy="4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35" name="Freeform 19"/>
              <p:cNvSpPr>
                <a:spLocks/>
              </p:cNvSpPr>
              <p:nvPr/>
            </p:nvSpPr>
            <p:spPr bwMode="ltGray">
              <a:xfrm rot="-5400000">
                <a:off x="4576" y="1745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36" name="Freeform 20"/>
              <p:cNvSpPr>
                <a:spLocks/>
              </p:cNvSpPr>
              <p:nvPr/>
            </p:nvSpPr>
            <p:spPr bwMode="ltGray">
              <a:xfrm>
                <a:off x="5469" y="1560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37" name="Freeform 21"/>
              <p:cNvSpPr>
                <a:spLocks/>
              </p:cNvSpPr>
              <p:nvPr/>
            </p:nvSpPr>
            <p:spPr bwMode="ltGray">
              <a:xfrm rot="-5400000">
                <a:off x="5078" y="1690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38" name="Freeform 22"/>
              <p:cNvSpPr>
                <a:spLocks/>
              </p:cNvSpPr>
              <p:nvPr/>
            </p:nvSpPr>
            <p:spPr bwMode="ltGray">
              <a:xfrm rot="-5400000">
                <a:off x="4791" y="1717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9239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40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44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45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fld id="{AED6A36C-423F-49BE-800C-7943830AB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341438"/>
            <a:ext cx="8335963" cy="1143000"/>
          </a:xfrm>
        </p:spPr>
        <p:txBody>
          <a:bodyPr/>
          <a:lstStyle/>
          <a:p>
            <a:pPr algn="ctr"/>
            <a:r>
              <a:rPr lang="en-US" sz="4000" dirty="0" smtClean="0"/>
              <a:t>1-1 Patterns and </a:t>
            </a:r>
            <a:br>
              <a:rPr lang="en-US" sz="4000" dirty="0" smtClean="0"/>
            </a:br>
            <a:r>
              <a:rPr lang="en-US" sz="4000" dirty="0" smtClean="0"/>
              <a:t>Inductive Reasoning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know?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524000"/>
            <a:ext cx="7772400" cy="4572000"/>
          </a:xfrm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Pretest</a:t>
            </a:r>
          </a:p>
        </p:txBody>
      </p:sp>
      <p:pic>
        <p:nvPicPr>
          <p:cNvPr id="19457" name="Picture 1" descr="C:\Users\Owner\Pictures\Microsoft Clip Organizer\j043441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59200" y="2514600"/>
            <a:ext cx="16256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Inductive Reasoning is based on patterns we observe.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Find the pattern and the next two terms in each sequence: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5, 10, 15, 20, _____, _____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grpSp>
        <p:nvGrpSpPr>
          <p:cNvPr id="12" name="Group 11"/>
          <p:cNvGrpSpPr/>
          <p:nvPr/>
        </p:nvGrpSpPr>
        <p:grpSpPr>
          <a:xfrm>
            <a:off x="1752600" y="4724400"/>
            <a:ext cx="3733800" cy="1066800"/>
            <a:chOff x="1752600" y="4724400"/>
            <a:chExt cx="3733800" cy="1066800"/>
          </a:xfrm>
        </p:grpSpPr>
        <p:sp>
          <p:nvSpPr>
            <p:cNvPr id="4" name="Oval 3"/>
            <p:cNvSpPr/>
            <p:nvPr/>
          </p:nvSpPr>
          <p:spPr bwMode="auto">
            <a:xfrm>
              <a:off x="1752600" y="4724400"/>
              <a:ext cx="1143000" cy="1066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3048000" y="4724400"/>
              <a:ext cx="1143000" cy="1066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4343400" y="4724400"/>
              <a:ext cx="1143000" cy="1066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1841679" y="4739425"/>
              <a:ext cx="978794" cy="837127"/>
            </a:xfrm>
            <a:custGeom>
              <a:avLst/>
              <a:gdLst>
                <a:gd name="connsiteX0" fmla="*/ 489397 w 978794"/>
                <a:gd name="connsiteY0" fmla="*/ 0 h 837127"/>
                <a:gd name="connsiteX1" fmla="*/ 0 w 978794"/>
                <a:gd name="connsiteY1" fmla="*/ 837127 h 837127"/>
                <a:gd name="connsiteX2" fmla="*/ 978794 w 978794"/>
                <a:gd name="connsiteY2" fmla="*/ 798490 h 837127"/>
                <a:gd name="connsiteX3" fmla="*/ 489397 w 978794"/>
                <a:gd name="connsiteY3" fmla="*/ 0 h 837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8794" h="837127">
                  <a:moveTo>
                    <a:pt x="489397" y="0"/>
                  </a:moveTo>
                  <a:lnTo>
                    <a:pt x="0" y="837127"/>
                  </a:lnTo>
                  <a:lnTo>
                    <a:pt x="978794" y="798490"/>
                  </a:lnTo>
                  <a:lnTo>
                    <a:pt x="489397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276600" y="4876800"/>
              <a:ext cx="685800" cy="762000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4340180" y="4739425"/>
              <a:ext cx="1056068" cy="1017431"/>
            </a:xfrm>
            <a:custGeom>
              <a:avLst/>
              <a:gdLst>
                <a:gd name="connsiteX0" fmla="*/ 553792 w 1056068"/>
                <a:gd name="connsiteY0" fmla="*/ 0 h 1017431"/>
                <a:gd name="connsiteX1" fmla="*/ 0 w 1056068"/>
                <a:gd name="connsiteY1" fmla="*/ 489398 h 1017431"/>
                <a:gd name="connsiteX2" fmla="*/ 347730 w 1056068"/>
                <a:gd name="connsiteY2" fmla="*/ 1017431 h 1017431"/>
                <a:gd name="connsiteX3" fmla="*/ 901521 w 1056068"/>
                <a:gd name="connsiteY3" fmla="*/ 953037 h 1017431"/>
                <a:gd name="connsiteX4" fmla="*/ 1056068 w 1056068"/>
                <a:gd name="connsiteY4" fmla="*/ 244699 h 1017431"/>
                <a:gd name="connsiteX5" fmla="*/ 553792 w 1056068"/>
                <a:gd name="connsiteY5" fmla="*/ 0 h 1017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56068" h="1017431">
                  <a:moveTo>
                    <a:pt x="553792" y="0"/>
                  </a:moveTo>
                  <a:lnTo>
                    <a:pt x="0" y="489398"/>
                  </a:lnTo>
                  <a:lnTo>
                    <a:pt x="347730" y="1017431"/>
                  </a:lnTo>
                  <a:lnTo>
                    <a:pt x="901521" y="953037"/>
                  </a:lnTo>
                  <a:lnTo>
                    <a:pt x="1056068" y="244699"/>
                  </a:lnTo>
                  <a:lnTo>
                    <a:pt x="553792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0"/>
            <a:ext cx="7772400" cy="990600"/>
          </a:xfrm>
        </p:spPr>
        <p:txBody>
          <a:bodyPr/>
          <a:lstStyle/>
          <a:p>
            <a:r>
              <a:rPr lang="en-US" dirty="0" smtClean="0"/>
              <a:t>You try these: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163" y="1066800"/>
            <a:ext cx="7772400" cy="3200400"/>
          </a:xfrm>
        </p:spPr>
        <p:txBody>
          <a:bodyPr/>
          <a:lstStyle/>
          <a:p>
            <a:pPr marL="514350" indent="-514350">
              <a:buNone/>
            </a:pPr>
            <a:r>
              <a:rPr lang="en-US" sz="3000" dirty="0" smtClean="0"/>
              <a:t>2, 4, 8, 16, ____, ____</a:t>
            </a:r>
          </a:p>
          <a:p>
            <a:pPr marL="514350" indent="-514350">
              <a:buNone/>
            </a:pPr>
            <a:r>
              <a:rPr lang="en-US" sz="3000" dirty="0" smtClean="0"/>
              <a:t>4, 44, 444, 4444, ______, ______</a:t>
            </a:r>
          </a:p>
          <a:p>
            <a:pPr marL="514350" indent="-514350">
              <a:buNone/>
            </a:pPr>
            <a:endParaRPr lang="en-US" sz="4000" dirty="0" smtClean="0"/>
          </a:p>
          <a:p>
            <a:pPr marL="514350" indent="-514350">
              <a:buNone/>
            </a:pPr>
            <a:r>
              <a:rPr lang="en-US" sz="3000" dirty="0" smtClean="0"/>
              <a:t>1, -2, 3, -4, ____, ____</a:t>
            </a:r>
          </a:p>
          <a:p>
            <a:pPr marL="514350" indent="-514350">
              <a:buNone/>
            </a:pPr>
            <a:r>
              <a:rPr lang="en-US" sz="3000" dirty="0" smtClean="0"/>
              <a:t>100, 50, 25, 12.5, ____, ____</a:t>
            </a:r>
          </a:p>
          <a:p>
            <a:pPr marL="514350" indent="-514350">
              <a:buNone/>
            </a:pPr>
            <a:r>
              <a:rPr lang="en-US" sz="3000" dirty="0" smtClean="0"/>
              <a:t>O, T, T, F, F, S, S, ____, ____</a:t>
            </a:r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19200" y="2133600"/>
          <a:ext cx="2616000" cy="761999"/>
        </p:xfrm>
        <a:graphic>
          <a:graphicData uri="http://schemas.openxmlformats.org/presentationml/2006/ole">
            <p:oleObj spid="_x0000_s17410" name="Equation" r:id="rId3" imgW="1422360" imgH="393480" progId="Equation.3">
              <p:embed/>
            </p:oleObj>
          </a:graphicData>
        </a:graphic>
      </p:graphicFrame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4724400"/>
            <a:ext cx="2676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5486400"/>
            <a:ext cx="222885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152400"/>
            <a:ext cx="7772400" cy="1447800"/>
          </a:xfrm>
        </p:spPr>
        <p:txBody>
          <a:bodyPr/>
          <a:lstStyle/>
          <a:p>
            <a:r>
              <a:rPr lang="en-US" dirty="0" smtClean="0"/>
              <a:t>A conjecture is a conclusion reached  by inductive reasoning.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163" y="1752600"/>
            <a:ext cx="7772400" cy="4648200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Let’s make a conjecture about the sum of the first 30 odd numbers.</a:t>
            </a:r>
          </a:p>
          <a:p>
            <a:pPr>
              <a:buNone/>
            </a:pPr>
            <a:r>
              <a:rPr lang="en-US" sz="2800" dirty="0" smtClean="0"/>
              <a:t>1</a:t>
            </a:r>
          </a:p>
          <a:p>
            <a:pPr>
              <a:buNone/>
            </a:pPr>
            <a:r>
              <a:rPr lang="en-US" sz="2800" dirty="0" smtClean="0"/>
              <a:t>1+3</a:t>
            </a:r>
          </a:p>
          <a:p>
            <a:pPr>
              <a:buNone/>
            </a:pPr>
            <a:r>
              <a:rPr lang="en-US" sz="2800" dirty="0" smtClean="0"/>
              <a:t>1+3+5</a:t>
            </a:r>
          </a:p>
          <a:p>
            <a:pPr>
              <a:buNone/>
            </a:pPr>
            <a:r>
              <a:rPr lang="en-US" sz="2800" dirty="0" smtClean="0"/>
              <a:t>1+3+5+7</a:t>
            </a:r>
          </a:p>
          <a:p>
            <a:pPr>
              <a:buNone/>
            </a:pPr>
            <a:r>
              <a:rPr lang="en-US" sz="2800" dirty="0" smtClean="0"/>
              <a:t>1+3+5+7+9</a:t>
            </a:r>
          </a:p>
          <a:p>
            <a:pPr>
              <a:buNone/>
            </a:pPr>
            <a:r>
              <a:rPr lang="en-US" sz="2800" dirty="0" smtClean="0"/>
              <a:t>The sum of the first 30 odd numbers is ______.</a:t>
            </a:r>
          </a:p>
          <a:p>
            <a:pPr>
              <a:buNone/>
            </a:pPr>
            <a:r>
              <a:rPr lang="en-US" sz="2800" dirty="0" smtClean="0"/>
              <a:t>The sum of the first n odd numbers is ______.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Conjecture Examples</a:t>
            </a:r>
            <a:endParaRPr lang="en-US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828800"/>
            <a:ext cx="26003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1828800"/>
            <a:ext cx="23050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8800" y="4114800"/>
            <a:ext cx="531495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524000"/>
          </a:xfrm>
        </p:spPr>
        <p:txBody>
          <a:bodyPr/>
          <a:lstStyle/>
          <a:p>
            <a:r>
              <a:rPr lang="en-US" dirty="0" smtClean="0"/>
              <a:t>A counterexample is an example for which the conjecture is incorrect.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163" y="2438400"/>
            <a:ext cx="7772400" cy="3657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Give a counterexample to the statements:</a:t>
            </a:r>
          </a:p>
          <a:p>
            <a:pPr marL="514350" indent="-514350">
              <a:buAutoNum type="alphaLcPeriod"/>
            </a:pPr>
            <a:r>
              <a:rPr lang="en-US" dirty="0" smtClean="0"/>
              <a:t>“All numbers are positive.”</a:t>
            </a:r>
          </a:p>
          <a:p>
            <a:pPr marL="514350" indent="-514350">
              <a:buAutoNum type="alphaLcPeriod"/>
            </a:pP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smtClean="0"/>
              <a:t>“All animals have four legs”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a counterexample: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3163" y="1600200"/>
            <a:ext cx="7772400" cy="44958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The sum of two numbers is greater than either number.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The product of two positive numbers is greater than either number.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Exit Slip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mtClean="0"/>
              <a:t>Homework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d's Tie Design Template">
  <a:themeElements>
    <a:clrScheme name="Dad's Tie Design Templat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Dad's Tie Design Templat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ad's Tie Design Templat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d's Tie Design Templat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Design Templa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Design Templat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Design Templat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's Tie Design Templat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Dad's Tie Design Template</Template>
  <TotalTime>186</TotalTime>
  <Words>215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Dad's Tie Design Template</vt:lpstr>
      <vt:lpstr>Equation</vt:lpstr>
      <vt:lpstr>1-1 Patterns and  Inductive Reasoning</vt:lpstr>
      <vt:lpstr>What do you know?</vt:lpstr>
      <vt:lpstr>Inductive Reasoning is based on patterns we observe.</vt:lpstr>
      <vt:lpstr>You try these:</vt:lpstr>
      <vt:lpstr>A conjecture is a conclusion reached  by inductive reasoning.</vt:lpstr>
      <vt:lpstr>Conjecture Examples</vt:lpstr>
      <vt:lpstr>A counterexample is an example for which the conjecture is incorrect.</vt:lpstr>
      <vt:lpstr>Find a counterexample:</vt:lpstr>
      <vt:lpstr>Slide 9</vt:lpstr>
    </vt:vector>
  </TitlesOfParts>
  <Company>Taos Municipal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Ronni</cp:lastModifiedBy>
  <cp:revision>14</cp:revision>
  <dcterms:created xsi:type="dcterms:W3CDTF">2004-10-22T04:35:29Z</dcterms:created>
  <dcterms:modified xsi:type="dcterms:W3CDTF">2009-07-30T00:42:18Z</dcterms:modified>
</cp:coreProperties>
</file>