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E08B030-9FBC-4D8E-B2DE-A92FDE26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E5E4-E011-422E-9ECA-9B6411BEC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DD0A-10FF-4014-97B1-EF3EE59C2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C26B4-7873-4823-9C98-48CC9EBFF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C02C-CD41-474A-B2B2-02F88316A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E9F6-39FA-441C-9929-228CCE7BD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3ED5-9F74-499F-A446-6E8E8B9C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FEC3-E439-48C8-97EC-3839F0D2F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0181-4935-4812-B0F0-13E9D82A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770E3-EEEF-40A7-A3A6-AA97353CE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F4A4F-B79C-4FB8-BA1C-3B392096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6" y="-991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78" y="1670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61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0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4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05" y="1663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49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1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AED6A36C-423F-49BE-800C-7943830AB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41438"/>
            <a:ext cx="8335963" cy="1143000"/>
          </a:xfrm>
        </p:spPr>
        <p:txBody>
          <a:bodyPr/>
          <a:lstStyle/>
          <a:p>
            <a:pPr algn="ctr"/>
            <a:r>
              <a:rPr lang="en-US" sz="4000" dirty="0" smtClean="0"/>
              <a:t>1-1 Patterns and </a:t>
            </a:r>
            <a:br>
              <a:rPr lang="en-US" sz="4000" dirty="0" smtClean="0"/>
            </a:br>
            <a:r>
              <a:rPr lang="en-US" sz="4000" dirty="0" smtClean="0"/>
              <a:t>Inductive Reasoning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Pretest</a:t>
            </a:r>
          </a:p>
        </p:txBody>
      </p:sp>
      <p:pic>
        <p:nvPicPr>
          <p:cNvPr id="19457" name="Picture 1" descr="C:\Users\Owner\Pictures\Microsoft Clip Organizer\j04344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9200" y="25146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Reasoning is based on patterns we observe.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pattern and the next two terms in each sequence: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5, 10, 15, 20, _____, 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1752600" y="4724400"/>
            <a:ext cx="3733800" cy="1066800"/>
            <a:chOff x="1752600" y="4724400"/>
            <a:chExt cx="3733800" cy="1066800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4724400"/>
              <a:ext cx="1143000" cy="1066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3048000" y="4724400"/>
              <a:ext cx="1143000" cy="1066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343400" y="4724400"/>
              <a:ext cx="1143000" cy="1066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841679" y="4739425"/>
              <a:ext cx="978794" cy="837127"/>
            </a:xfrm>
            <a:custGeom>
              <a:avLst/>
              <a:gdLst>
                <a:gd name="connsiteX0" fmla="*/ 489397 w 978794"/>
                <a:gd name="connsiteY0" fmla="*/ 0 h 837127"/>
                <a:gd name="connsiteX1" fmla="*/ 0 w 978794"/>
                <a:gd name="connsiteY1" fmla="*/ 837127 h 837127"/>
                <a:gd name="connsiteX2" fmla="*/ 978794 w 978794"/>
                <a:gd name="connsiteY2" fmla="*/ 798490 h 837127"/>
                <a:gd name="connsiteX3" fmla="*/ 489397 w 978794"/>
                <a:gd name="connsiteY3" fmla="*/ 0 h 8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8794" h="837127">
                  <a:moveTo>
                    <a:pt x="489397" y="0"/>
                  </a:moveTo>
                  <a:lnTo>
                    <a:pt x="0" y="837127"/>
                  </a:lnTo>
                  <a:lnTo>
                    <a:pt x="978794" y="798490"/>
                  </a:lnTo>
                  <a:lnTo>
                    <a:pt x="489397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276600" y="4876800"/>
              <a:ext cx="685800" cy="762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340180" y="4739425"/>
              <a:ext cx="1056068" cy="1017431"/>
            </a:xfrm>
            <a:custGeom>
              <a:avLst/>
              <a:gdLst>
                <a:gd name="connsiteX0" fmla="*/ 553792 w 1056068"/>
                <a:gd name="connsiteY0" fmla="*/ 0 h 1017431"/>
                <a:gd name="connsiteX1" fmla="*/ 0 w 1056068"/>
                <a:gd name="connsiteY1" fmla="*/ 489398 h 1017431"/>
                <a:gd name="connsiteX2" fmla="*/ 347730 w 1056068"/>
                <a:gd name="connsiteY2" fmla="*/ 1017431 h 1017431"/>
                <a:gd name="connsiteX3" fmla="*/ 901521 w 1056068"/>
                <a:gd name="connsiteY3" fmla="*/ 953037 h 1017431"/>
                <a:gd name="connsiteX4" fmla="*/ 1056068 w 1056068"/>
                <a:gd name="connsiteY4" fmla="*/ 244699 h 1017431"/>
                <a:gd name="connsiteX5" fmla="*/ 553792 w 1056068"/>
                <a:gd name="connsiteY5" fmla="*/ 0 h 10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6068" h="1017431">
                  <a:moveTo>
                    <a:pt x="553792" y="0"/>
                  </a:moveTo>
                  <a:lnTo>
                    <a:pt x="0" y="489398"/>
                  </a:lnTo>
                  <a:lnTo>
                    <a:pt x="347730" y="1017431"/>
                  </a:lnTo>
                  <a:lnTo>
                    <a:pt x="901521" y="953037"/>
                  </a:lnTo>
                  <a:lnTo>
                    <a:pt x="1056068" y="244699"/>
                  </a:lnTo>
                  <a:lnTo>
                    <a:pt x="5537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7772400" cy="990600"/>
          </a:xfrm>
        </p:spPr>
        <p:txBody>
          <a:bodyPr/>
          <a:lstStyle/>
          <a:p>
            <a:r>
              <a:rPr lang="en-US" dirty="0" smtClean="0"/>
              <a:t>You try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066800"/>
            <a:ext cx="7772400" cy="3200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000" dirty="0" smtClean="0"/>
              <a:t>2, 4, 8, 16, ____, ____</a:t>
            </a:r>
          </a:p>
          <a:p>
            <a:pPr marL="514350" indent="-514350">
              <a:buNone/>
            </a:pPr>
            <a:r>
              <a:rPr lang="en-US" sz="3000" dirty="0" smtClean="0"/>
              <a:t>4, 44, 444, 4444, ______, ______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3000" dirty="0" smtClean="0"/>
              <a:t>1, -2, 3, -4, ____, ____</a:t>
            </a:r>
          </a:p>
          <a:p>
            <a:pPr marL="514350" indent="-514350">
              <a:buNone/>
            </a:pPr>
            <a:r>
              <a:rPr lang="en-US" sz="3000" dirty="0" smtClean="0"/>
              <a:t>100, 50, 25, 12.5, ____, ____</a:t>
            </a:r>
          </a:p>
          <a:p>
            <a:pPr marL="514350" indent="-514350">
              <a:buNone/>
            </a:pPr>
            <a:r>
              <a:rPr lang="en-US" sz="3000" dirty="0" smtClean="0"/>
              <a:t>O, T, T, F, F, S, S, ____, ____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2133600"/>
          <a:ext cx="2616000" cy="761999"/>
        </p:xfrm>
        <a:graphic>
          <a:graphicData uri="http://schemas.openxmlformats.org/presentationml/2006/ole">
            <p:oleObj spid="_x0000_s17410" name="Equation" r:id="rId3" imgW="1422360" imgH="393480" progId="Equation.3">
              <p:embed/>
            </p:oleObj>
          </a:graphicData>
        </a:graphic>
      </p:graphicFrame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724400"/>
            <a:ext cx="2676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486400"/>
            <a:ext cx="2228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152400"/>
            <a:ext cx="7772400" cy="1447800"/>
          </a:xfrm>
        </p:spPr>
        <p:txBody>
          <a:bodyPr/>
          <a:lstStyle/>
          <a:p>
            <a:r>
              <a:rPr lang="en-US" dirty="0" smtClean="0"/>
              <a:t>A conjecture is a conclusion reached  by inductive reasoning.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7526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Let’s make a conjecture about the sum of the first 30 odd numbers.</a:t>
            </a:r>
          </a:p>
          <a:p>
            <a:pPr>
              <a:buNone/>
            </a:pPr>
            <a:r>
              <a:rPr lang="en-US" sz="2800" dirty="0" smtClean="0"/>
              <a:t>1</a:t>
            </a:r>
          </a:p>
          <a:p>
            <a:pPr>
              <a:buNone/>
            </a:pPr>
            <a:r>
              <a:rPr lang="en-US" sz="2800" dirty="0" smtClean="0"/>
              <a:t>1+3</a:t>
            </a:r>
          </a:p>
          <a:p>
            <a:pPr>
              <a:buNone/>
            </a:pPr>
            <a:r>
              <a:rPr lang="en-US" sz="2800" dirty="0" smtClean="0"/>
              <a:t>1+3+5</a:t>
            </a:r>
          </a:p>
          <a:p>
            <a:pPr>
              <a:buNone/>
            </a:pPr>
            <a:r>
              <a:rPr lang="en-US" sz="2800" dirty="0" smtClean="0"/>
              <a:t>1+3+5+7</a:t>
            </a:r>
          </a:p>
          <a:p>
            <a:pPr>
              <a:buNone/>
            </a:pPr>
            <a:r>
              <a:rPr lang="en-US" sz="2800" dirty="0" smtClean="0"/>
              <a:t>1+3+5+7+9</a:t>
            </a:r>
          </a:p>
          <a:p>
            <a:pPr>
              <a:buNone/>
            </a:pPr>
            <a:r>
              <a:rPr lang="en-US" sz="2800" dirty="0" smtClean="0"/>
              <a:t>The sum of the first 30 odd numbers is ______.</a:t>
            </a:r>
          </a:p>
          <a:p>
            <a:pPr>
              <a:buNone/>
            </a:pPr>
            <a:r>
              <a:rPr lang="en-US" sz="2800" dirty="0" smtClean="0"/>
              <a:t>The sum of the first n odd numbers is ______.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Conjecture Examples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26003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828800"/>
            <a:ext cx="23050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114800"/>
            <a:ext cx="53149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524000"/>
          </a:xfrm>
        </p:spPr>
        <p:txBody>
          <a:bodyPr/>
          <a:lstStyle/>
          <a:p>
            <a:r>
              <a:rPr lang="en-US" dirty="0" smtClean="0"/>
              <a:t>A counterexample is an example for which the conjecture is incorrect.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2438400"/>
            <a:ext cx="777240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 a counterexample to the statements:</a:t>
            </a:r>
          </a:p>
          <a:p>
            <a:pPr marL="514350" indent="-514350">
              <a:buAutoNum type="alphaLcPeriod"/>
            </a:pPr>
            <a:r>
              <a:rPr lang="en-US" dirty="0" smtClean="0"/>
              <a:t>“All numbers are positive.”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“All animals have four legs”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counterexample: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sum of two numbers is greater than either number.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product of two positive numbers is greater than either number.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 Design Template">
  <a:themeElements>
    <a:clrScheme name="Dad's Tie Design Templat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 Design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's Tie Design Templat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Design Templat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Template</Template>
  <TotalTime>186</TotalTime>
  <Words>215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Dad's Tie Design Template</vt:lpstr>
      <vt:lpstr>Equation</vt:lpstr>
      <vt:lpstr>1-1 Patterns and  Inductive Reasoning</vt:lpstr>
      <vt:lpstr>What do you know?</vt:lpstr>
      <vt:lpstr>Inductive Reasoning is based on patterns we observe.</vt:lpstr>
      <vt:lpstr>You try these:</vt:lpstr>
      <vt:lpstr>A conjecture is a conclusion reached  by inductive reasoning.</vt:lpstr>
      <vt:lpstr>Conjecture Examples</vt:lpstr>
      <vt:lpstr>A counterexample is an example for which the conjecture is incorrect.</vt:lpstr>
      <vt:lpstr>Find a counterexample:</vt:lpstr>
      <vt:lpstr>Slide 9</vt:lpstr>
    </vt:vector>
  </TitlesOfParts>
  <Company>Taos Municipal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Ronni</cp:lastModifiedBy>
  <cp:revision>14</cp:revision>
  <dcterms:created xsi:type="dcterms:W3CDTF">2004-10-22T04:35:29Z</dcterms:created>
  <dcterms:modified xsi:type="dcterms:W3CDTF">2009-07-30T00:42:18Z</dcterms:modified>
</cp:coreProperties>
</file>